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08347" y="344424"/>
            <a:ext cx="3464052" cy="10454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826383" y="9252711"/>
            <a:ext cx="12188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jpg"/><Relationship Id="rId10" Type="http://schemas.openxmlformats.org/officeDocument/2006/relationships/image" Target="../media/image18.png"/><Relationship Id="rId11" Type="http://schemas.openxmlformats.org/officeDocument/2006/relationships/image" Target="../media/image19.jpg"/><Relationship Id="rId12" Type="http://schemas.openxmlformats.org/officeDocument/2006/relationships/image" Target="../media/image20.png"/><Relationship Id="rId13" Type="http://schemas.openxmlformats.org/officeDocument/2006/relationships/image" Target="../media/image2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1877314"/>
            <a:ext cx="5971540" cy="1513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265" indent="-228600">
              <a:lnSpc>
                <a:spcPct val="100000"/>
              </a:lnSpc>
              <a:buFont typeface="Wingdings"/>
              <a:buChar char=""/>
              <a:tabLst>
                <a:tab pos="469265" algn="l"/>
              </a:tabLst>
            </a:pPr>
            <a:r>
              <a:rPr dirty="0" smtClean="0" sz="1600" spc="-15" b="1" i="1">
                <a:latin typeface="Times New Roman"/>
                <a:cs typeface="Times New Roman"/>
              </a:rPr>
              <a:t>LO</a:t>
            </a:r>
            <a:r>
              <a:rPr dirty="0" smtClean="0" sz="1600" spc="-10" b="1" i="1">
                <a:latin typeface="Times New Roman"/>
                <a:cs typeface="Times New Roman"/>
              </a:rPr>
              <a:t>W</a:t>
            </a:r>
            <a:r>
              <a:rPr dirty="0" smtClean="0" sz="1600" spc="-15" b="1" i="1">
                <a:latin typeface="Times New Roman"/>
                <a:cs typeface="Times New Roman"/>
              </a:rPr>
              <a:t>-</a:t>
            </a:r>
            <a:r>
              <a:rPr dirty="0" smtClean="0" sz="1600" spc="-15" b="1" i="1">
                <a:latin typeface="Times New Roman"/>
                <a:cs typeface="Times New Roman"/>
              </a:rPr>
              <a:t>FREQUE</a:t>
            </a:r>
            <a:r>
              <a:rPr dirty="0" smtClean="0" sz="1600" spc="-10" b="1" i="1">
                <a:latin typeface="Times New Roman"/>
                <a:cs typeface="Times New Roman"/>
              </a:rPr>
              <a:t>N</a:t>
            </a:r>
            <a:r>
              <a:rPr dirty="0" smtClean="0" sz="1600" spc="-15" b="1" i="1">
                <a:latin typeface="Times New Roman"/>
                <a:cs typeface="Times New Roman"/>
              </a:rPr>
              <a:t>CY</a:t>
            </a:r>
            <a:r>
              <a:rPr dirty="0" smtClean="0" sz="1600" spc="10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RESPONSE</a:t>
            </a:r>
            <a:r>
              <a:rPr dirty="0" smtClean="0" sz="1600" spc="20" b="1" i="1">
                <a:latin typeface="Times New Roman"/>
                <a:cs typeface="Times New Roman"/>
              </a:rPr>
              <a:t> </a:t>
            </a:r>
            <a:r>
              <a:rPr dirty="0" smtClean="0" sz="1600" spc="-10" b="1" i="1">
                <a:latin typeface="Times New Roman"/>
                <a:cs typeface="Times New Roman"/>
              </a:rPr>
              <a:t>-</a:t>
            </a:r>
            <a:r>
              <a:rPr dirty="0" smtClean="0" sz="1600" spc="-10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B</a:t>
            </a:r>
            <a:r>
              <a:rPr dirty="0" smtClean="0" sz="1600" spc="-5" b="1" i="1">
                <a:latin typeface="Times New Roman"/>
                <a:cs typeface="Times New Roman"/>
              </a:rPr>
              <a:t>J</a:t>
            </a:r>
            <a:r>
              <a:rPr dirty="0" smtClean="0" sz="1600" spc="-10" b="1" i="1">
                <a:latin typeface="Times New Roman"/>
                <a:cs typeface="Times New Roman"/>
              </a:rPr>
              <a:t>T</a:t>
            </a:r>
            <a:r>
              <a:rPr dirty="0" smtClean="0" sz="1600" spc="-10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AM</a:t>
            </a:r>
            <a:r>
              <a:rPr dirty="0" smtClean="0" sz="1600" spc="-5" b="1" i="1">
                <a:latin typeface="Times New Roman"/>
                <a:cs typeface="Times New Roman"/>
              </a:rPr>
              <a:t>P</a:t>
            </a:r>
            <a:r>
              <a:rPr dirty="0" smtClean="0" sz="1600" spc="-10" b="1" i="1">
                <a:latin typeface="Times New Roman"/>
                <a:cs typeface="Times New Roman"/>
              </a:rPr>
              <a:t>LIFIER</a:t>
            </a:r>
            <a:r>
              <a:rPr dirty="0" smtClean="0" sz="1600" spc="-10" b="1" i="1">
                <a:latin typeface="Times New Roman"/>
                <a:cs typeface="Times New Roman"/>
              </a:rPr>
              <a:t> </a:t>
            </a:r>
            <a:r>
              <a:rPr dirty="0" smtClean="0" sz="1600" spc="-25" b="1" i="1">
                <a:latin typeface="Times New Roman"/>
                <a:cs typeface="Times New Roman"/>
              </a:rPr>
              <a:t>W</a:t>
            </a:r>
            <a:r>
              <a:rPr dirty="0" smtClean="0" sz="1600" spc="-10" b="1" i="1">
                <a:latin typeface="Times New Roman"/>
                <a:cs typeface="Times New Roman"/>
              </a:rPr>
              <a:t>I</a:t>
            </a:r>
            <a:r>
              <a:rPr dirty="0" smtClean="0" sz="1600" spc="0" b="1" i="1">
                <a:latin typeface="Times New Roman"/>
                <a:cs typeface="Times New Roman"/>
              </a:rPr>
              <a:t>T</a:t>
            </a:r>
            <a:r>
              <a:rPr dirty="0" smtClean="0" sz="1600" spc="-15" b="1" i="1">
                <a:latin typeface="Times New Roman"/>
                <a:cs typeface="Times New Roman"/>
              </a:rPr>
              <a:t>H</a:t>
            </a:r>
            <a:r>
              <a:rPr dirty="0" smtClean="0" sz="1600" spc="-10" b="1" i="1">
                <a:latin typeface="Times New Roman"/>
                <a:cs typeface="Times New Roman"/>
              </a:rPr>
              <a:t> </a:t>
            </a:r>
            <a:r>
              <a:rPr dirty="0" smtClean="0" sz="1600" spc="-5" b="1" i="1">
                <a:latin typeface="Times New Roman"/>
                <a:cs typeface="Times New Roman"/>
              </a:rPr>
              <a:t>R</a:t>
            </a:r>
            <a:r>
              <a:rPr dirty="0" smtClean="0" sz="1600" spc="-10" b="1" i="1">
                <a:latin typeface="Times New Roman"/>
                <a:cs typeface="Times New Roman"/>
              </a:rPr>
              <a:t>L</a:t>
            </a:r>
            <a:endParaRPr sz="1600">
              <a:latin typeface="Times New Roman"/>
              <a:cs typeface="Times New Roman"/>
            </a:endParaRPr>
          </a:p>
          <a:p>
            <a:pPr algn="just" marL="12700" marR="12700" indent="228600">
              <a:lnSpc>
                <a:spcPct val="146500"/>
              </a:lnSpc>
              <a:spcBef>
                <a:spcPts val="5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ploy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(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baseline="-12345" sz="1350" spc="0" i="1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0">
                <a:latin typeface="Times New Roman"/>
                <a:cs typeface="Times New Roman"/>
              </a:rPr>
              <a:t> bi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7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1695" sz="1425" spc="-60">
                <a:latin typeface="Tahoma"/>
                <a:cs typeface="Tahoma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i="1">
                <a:latin typeface="Times New Roman"/>
                <a:cs typeface="Times New Roman"/>
              </a:rPr>
              <a:t>E </a:t>
            </a:r>
            <a:r>
              <a:rPr dirty="0" smtClean="0" baseline="-12345" sz="1350" spc="-12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-f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 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nse.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now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pact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each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6733428"/>
            <a:ext cx="5966460" cy="168211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286385">
              <a:lnSpc>
                <a:spcPct val="143900"/>
              </a:lnSpc>
              <a:buSzPct val="87500"/>
              <a:buFont typeface="Wingdings"/>
              <a:buChar char=""/>
              <a:tabLst>
                <a:tab pos="469265" algn="l"/>
              </a:tabLst>
            </a:pPr>
            <a:r>
              <a:rPr dirty="0" smtClean="0" sz="1600" spc="-15" b="1" i="1">
                <a:latin typeface="Times New Roman"/>
                <a:cs typeface="Times New Roman"/>
              </a:rPr>
              <a:t>C</a:t>
            </a:r>
            <a:r>
              <a:rPr dirty="0" smtClean="0" baseline="-13227" sz="1575" spc="-22" b="1" i="1">
                <a:latin typeface="Times New Roman"/>
                <a:cs typeface="Times New Roman"/>
              </a:rPr>
              <a:t>S </a:t>
            </a:r>
            <a:r>
              <a:rPr dirty="0" smtClean="0" baseline="-13227" sz="1575" spc="89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i="1">
                <a:latin typeface="Times New Roman"/>
                <a:cs typeface="Times New Roman"/>
              </a:rPr>
              <a:t>S </a:t>
            </a:r>
            <a:r>
              <a:rPr dirty="0" smtClean="0" baseline="-12345" sz="1350" spc="127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ice,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RC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net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ig.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8"/>
              </a:spcBef>
            </a:pPr>
            <a:endParaRPr sz="700"/>
          </a:p>
          <a:p>
            <a:pPr algn="ctr" marL="403860">
              <a:lnSpc>
                <a:spcPct val="100000"/>
              </a:lnSpc>
            </a:pPr>
            <a:r>
              <a:rPr dirty="0" smtClean="0" sz="1700" i="1">
                <a:latin typeface="Times New Roman"/>
                <a:cs typeface="Times New Roman"/>
              </a:rPr>
              <a:t>R</a:t>
            </a:r>
            <a:r>
              <a:rPr dirty="0" smtClean="0" baseline="-12626" sz="1650" i="1">
                <a:latin typeface="Times New Roman"/>
                <a:cs typeface="Times New Roman"/>
              </a:rPr>
              <a:t>i </a:t>
            </a:r>
            <a:r>
              <a:rPr dirty="0" smtClean="0" baseline="-12626" sz="1650" spc="-187" i="1">
                <a:latin typeface="Times New Roman"/>
                <a:cs typeface="Times New Roman"/>
              </a:rPr>
              <a:t> </a:t>
            </a:r>
            <a:r>
              <a:rPr dirty="0" smtClean="0" sz="1700" spc="0" i="1">
                <a:latin typeface="Times New Roman"/>
                <a:cs typeface="Times New Roman"/>
              </a:rPr>
              <a:t>=</a:t>
            </a:r>
            <a:r>
              <a:rPr dirty="0" smtClean="0" sz="1700" spc="-5" i="1">
                <a:latin typeface="Times New Roman"/>
                <a:cs typeface="Times New Roman"/>
              </a:rPr>
              <a:t> </a:t>
            </a:r>
            <a:r>
              <a:rPr dirty="0" smtClean="0" sz="1700" spc="0" i="1">
                <a:latin typeface="Times New Roman"/>
                <a:cs typeface="Times New Roman"/>
              </a:rPr>
              <a:t>R</a:t>
            </a:r>
            <a:r>
              <a:rPr dirty="0" smtClean="0" baseline="-12626" sz="1650" spc="0" i="1">
                <a:latin typeface="Times New Roman"/>
                <a:cs typeface="Times New Roman"/>
              </a:rPr>
              <a:t>1 </a:t>
            </a:r>
            <a:r>
              <a:rPr dirty="0" smtClean="0" sz="1700" spc="-10">
                <a:latin typeface="Times New Roman"/>
                <a:cs typeface="Times New Roman"/>
              </a:rPr>
              <a:t>/</a:t>
            </a:r>
            <a:r>
              <a:rPr dirty="0" smtClean="0" sz="1700" spc="0">
                <a:latin typeface="Times New Roman"/>
                <a:cs typeface="Times New Roman"/>
              </a:rPr>
              <a:t>/</a:t>
            </a:r>
            <a:r>
              <a:rPr dirty="0" smtClean="0" sz="1700" spc="-15">
                <a:latin typeface="Times New Roman"/>
                <a:cs typeface="Times New Roman"/>
              </a:rPr>
              <a:t> </a:t>
            </a:r>
            <a:r>
              <a:rPr dirty="0" smtClean="0" sz="1700" spc="0" i="1">
                <a:latin typeface="Times New Roman"/>
                <a:cs typeface="Times New Roman"/>
              </a:rPr>
              <a:t>R</a:t>
            </a:r>
            <a:r>
              <a:rPr dirty="0" smtClean="0" baseline="-12626" sz="1650" spc="0" i="1">
                <a:latin typeface="Times New Roman"/>
                <a:cs typeface="Times New Roman"/>
              </a:rPr>
              <a:t>2 </a:t>
            </a:r>
            <a:r>
              <a:rPr dirty="0" smtClean="0" sz="1700" spc="-10">
                <a:latin typeface="Times New Roman"/>
                <a:cs typeface="Times New Roman"/>
              </a:rPr>
              <a:t>//</a:t>
            </a:r>
            <a:r>
              <a:rPr dirty="0" smtClean="0" sz="1700" spc="0" i="1">
                <a:latin typeface="Times New Roman"/>
                <a:cs typeface="Times New Roman"/>
              </a:rPr>
              <a:t>β</a:t>
            </a:r>
            <a:r>
              <a:rPr dirty="0" smtClean="0" sz="1700" spc="-5" i="1">
                <a:latin typeface="Times New Roman"/>
                <a:cs typeface="Times New Roman"/>
              </a:rPr>
              <a:t>r</a:t>
            </a:r>
            <a:r>
              <a:rPr dirty="0" smtClean="0" baseline="-12626" sz="1650" spc="0" i="1">
                <a:latin typeface="Times New Roman"/>
                <a:cs typeface="Times New Roman"/>
              </a:rPr>
              <a:t>e</a:t>
            </a:r>
            <a:endParaRPr baseline="-12626" sz="165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12"/>
              </a:spcBef>
            </a:pPr>
            <a:endParaRPr sz="9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 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i="1">
                <a:latin typeface="Times New Roman"/>
                <a:cs typeface="Times New Roman"/>
              </a:rPr>
              <a:t>S</a:t>
            </a:r>
            <a:r>
              <a:rPr dirty="0" smtClean="0" baseline="-12345" sz="1350" spc="7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2000" y="3550270"/>
            <a:ext cx="3315552" cy="23431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286250" y="4293924"/>
            <a:ext cx="2466932" cy="13428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423160" y="6028944"/>
            <a:ext cx="574548" cy="2545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747003" y="5943600"/>
            <a:ext cx="574548" cy="2545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899160" y="6248400"/>
            <a:ext cx="3403091" cy="3581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90396" y="6019165"/>
            <a:ext cx="3220720" cy="612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91135">
              <a:lnSpc>
                <a:spcPct val="1000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ig. 1</a:t>
            </a:r>
            <a:endParaRPr sz="1200">
              <a:latin typeface="Times New Roman"/>
              <a:cs typeface="Times New Roman"/>
            </a:endParaRPr>
          </a:p>
          <a:p>
            <a:pPr marL="845819" marR="12700" indent="-833755">
              <a:lnSpc>
                <a:spcPct val="110000"/>
              </a:lnSpc>
              <a:spcBef>
                <a:spcPts val="120"/>
              </a:spcBef>
            </a:pPr>
            <a:r>
              <a:rPr dirty="0" smtClean="0" sz="1200" i="1">
                <a:latin typeface="Times New Roman"/>
                <a:cs typeface="Times New Roman"/>
              </a:rPr>
              <a:t>Load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d B</a:t>
            </a:r>
            <a:r>
              <a:rPr dirty="0" smtClean="0" sz="1200" spc="-10" i="1">
                <a:latin typeface="Times New Roman"/>
                <a:cs typeface="Times New Roman"/>
              </a:rPr>
              <a:t>J</a:t>
            </a:r>
            <a:r>
              <a:rPr dirty="0" smtClean="0" sz="1200" spc="0" i="1">
                <a:latin typeface="Times New Roman"/>
                <a:cs typeface="Times New Roman"/>
              </a:rPr>
              <a:t>T amplifier w</a:t>
            </a:r>
            <a:r>
              <a:rPr dirty="0" smtClean="0" sz="1200" spc="-10" i="1">
                <a:latin typeface="Times New Roman"/>
                <a:cs typeface="Times New Roman"/>
              </a:rPr>
              <a:t>i</a:t>
            </a:r>
            <a:r>
              <a:rPr dirty="0" smtClean="0" sz="1200" spc="0" i="1">
                <a:latin typeface="Times New Roman"/>
                <a:cs typeface="Times New Roman"/>
              </a:rPr>
              <a:t>th capa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itors that a</a:t>
            </a:r>
            <a:r>
              <a:rPr dirty="0" smtClean="0" sz="1200" spc="10" i="1">
                <a:latin typeface="Times New Roman"/>
                <a:cs typeface="Times New Roman"/>
              </a:rPr>
              <a:t>f</a:t>
            </a:r>
            <a:r>
              <a:rPr dirty="0" smtClean="0" sz="1200" spc="0" i="1">
                <a:latin typeface="Times New Roman"/>
                <a:cs typeface="Times New Roman"/>
              </a:rPr>
              <a:t>fe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</a:t>
            </a:r>
            <a:r>
              <a:rPr dirty="0" smtClean="0" sz="1200" spc="-10" i="1">
                <a:latin typeface="Times New Roman"/>
                <a:cs typeface="Times New Roman"/>
              </a:rPr>
              <a:t>t</a:t>
            </a:r>
            <a:r>
              <a:rPr dirty="0" smtClean="0" sz="1200" spc="0" i="1">
                <a:latin typeface="Times New Roman"/>
                <a:cs typeface="Times New Roman"/>
              </a:rPr>
              <a:t>he</a:t>
            </a:r>
            <a:r>
              <a:rPr dirty="0" smtClean="0" sz="1200" spc="0" i="1">
                <a:latin typeface="Times New Roman"/>
                <a:cs typeface="Times New Roman"/>
              </a:rPr>
              <a:t> lo</a:t>
            </a:r>
            <a:r>
              <a:rPr dirty="0" smtClean="0" sz="1200" spc="5" i="1">
                <a:latin typeface="Times New Roman"/>
                <a:cs typeface="Times New Roman"/>
              </a:rPr>
              <a:t>w</a:t>
            </a:r>
            <a:r>
              <a:rPr dirty="0" smtClean="0" sz="1200" spc="0" i="1">
                <a:latin typeface="Times New Roman"/>
                <a:cs typeface="Times New Roman"/>
              </a:rPr>
              <a:t>-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respon</a:t>
            </a:r>
            <a:r>
              <a:rPr dirty="0" smtClean="0" sz="1200" spc="5" i="1">
                <a:latin typeface="Times New Roman"/>
                <a:cs typeface="Times New Roman"/>
              </a:rPr>
              <a:t>s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17947" y="6237732"/>
            <a:ext cx="2318004" cy="4358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002148" y="5933821"/>
            <a:ext cx="2152650" cy="6889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14935">
              <a:lnSpc>
                <a:spcPct val="1000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ig. 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46"/>
              </a:spcBef>
            </a:pPr>
            <a:endParaRPr sz="650"/>
          </a:p>
          <a:p>
            <a:pPr algn="ctr" marL="12700" marR="12700">
              <a:lnSpc>
                <a:spcPct val="110800"/>
              </a:lnSpc>
            </a:pPr>
            <a:r>
              <a:rPr dirty="0" smtClean="0" sz="1200" i="1">
                <a:latin typeface="Times New Roman"/>
                <a:cs typeface="Times New Roman"/>
              </a:rPr>
              <a:t>D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ter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ining the 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ff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of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C</a:t>
            </a:r>
            <a:r>
              <a:rPr dirty="0" smtClean="0" baseline="-10416" sz="1200" spc="0" i="1">
                <a:latin typeface="Times New Roman"/>
                <a:cs typeface="Times New Roman"/>
              </a:rPr>
              <a:t>S </a:t>
            </a:r>
            <a:r>
              <a:rPr dirty="0" smtClean="0" baseline="-10416" sz="1200" spc="-142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on the</a:t>
            </a:r>
            <a:r>
              <a:rPr dirty="0" smtClean="0" sz="1200" spc="0" i="1">
                <a:latin typeface="Times New Roman"/>
                <a:cs typeface="Times New Roman"/>
              </a:rPr>
              <a:t> lo</a:t>
            </a:r>
            <a:r>
              <a:rPr dirty="0" smtClean="0" sz="1200" spc="5" i="1">
                <a:latin typeface="Times New Roman"/>
                <a:cs typeface="Times New Roman"/>
              </a:rPr>
              <a:t>w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respon</a:t>
            </a:r>
            <a:r>
              <a:rPr dirty="0" smtClean="0" sz="1200" spc="5" i="1">
                <a:latin typeface="Times New Roman"/>
                <a:cs typeface="Times New Roman"/>
              </a:rPr>
              <a:t>s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543300" y="8529309"/>
            <a:ext cx="1138858" cy="52394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140" y="342392"/>
            <a:ext cx="2999740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20419" marR="817880" indent="-2540">
              <a:lnSpc>
                <a:spcPts val="149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Engineering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Colle</a:t>
            </a:r>
            <a:r>
              <a:rPr dirty="0" smtClean="0" sz="1300" spc="-5">
                <a:latin typeface="Times New Roman"/>
                <a:cs typeface="Times New Roman"/>
              </a:rPr>
              <a:t>g</a:t>
            </a:r>
            <a:r>
              <a:rPr dirty="0" smtClean="0" sz="1300" spc="-1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2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262255" marR="259715">
              <a:lnSpc>
                <a:spcPct val="103099"/>
              </a:lnSpc>
              <a:spcBef>
                <a:spcPts val="210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r</a:t>
            </a:r>
            <a:r>
              <a:rPr dirty="0" smtClean="0" sz="1300" spc="-5">
                <a:latin typeface="Times New Roman"/>
                <a:cs typeface="Times New Roman"/>
              </a:rPr>
              <a:t> 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</a:t>
            </a:r>
            <a:r>
              <a:rPr dirty="0" smtClean="0" sz="1300" spc="0">
                <a:latin typeface="Times New Roman"/>
                <a:cs typeface="Times New Roman"/>
              </a:rPr>
              <a:t>2</a:t>
            </a:r>
            <a:r>
              <a:rPr dirty="0" smtClean="0" sz="1300" spc="-10">
                <a:latin typeface="Times New Roman"/>
                <a:cs typeface="Times New Roman"/>
              </a:rPr>
              <a:t>016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6225"/>
            <a:ext cx="1304925" cy="1159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3797813"/>
            <a:ext cx="5971540" cy="1296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286385">
              <a:lnSpc>
                <a:spcPct val="143800"/>
              </a:lnSpc>
              <a:buSzPct val="87500"/>
              <a:buFont typeface="Wingdings"/>
              <a:buChar char=""/>
              <a:tabLst>
                <a:tab pos="469265" algn="l"/>
              </a:tabLst>
            </a:pPr>
            <a:r>
              <a:rPr dirty="0" smtClean="0" sz="1600" spc="-10" b="1" i="1">
                <a:latin typeface="Times New Roman"/>
                <a:cs typeface="Times New Roman"/>
              </a:rPr>
              <a:t>Cc</a:t>
            </a:r>
            <a:r>
              <a:rPr dirty="0" smtClean="0" sz="1600" spc="-10" b="1" i="1">
                <a:latin typeface="Times New Roman"/>
                <a:cs typeface="Times New Roman"/>
              </a:rPr>
              <a:t> </a:t>
            </a:r>
            <a:r>
              <a:rPr dirty="0" smtClean="0" sz="1600" spc="15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C </a:t>
            </a:r>
            <a:r>
              <a:rPr dirty="0" smtClean="0" sz="1400" spc="9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ines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-c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 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c </a:t>
            </a:r>
            <a:r>
              <a:rPr dirty="0" smtClean="0" sz="1400" spc="5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rs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Fig. 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882106"/>
            <a:ext cx="5966460" cy="681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286385">
              <a:lnSpc>
                <a:spcPct val="143500"/>
              </a:lnSpc>
              <a:buSzPct val="87500"/>
              <a:buFont typeface="Wingdings"/>
              <a:buChar char=""/>
              <a:tabLst>
                <a:tab pos="469265" algn="l"/>
              </a:tabLst>
            </a:pPr>
            <a:r>
              <a:rPr dirty="0" smtClean="0" sz="1600" spc="-15" b="1" i="1">
                <a:latin typeface="Times New Roman"/>
                <a:cs typeface="Times New Roman"/>
              </a:rPr>
              <a:t>C</a:t>
            </a:r>
            <a:r>
              <a:rPr dirty="0" smtClean="0" baseline="-13227" sz="1575" spc="-22" b="1" i="1">
                <a:latin typeface="Times New Roman"/>
                <a:cs typeface="Times New Roman"/>
              </a:rPr>
              <a:t>E </a:t>
            </a:r>
            <a:r>
              <a:rPr dirty="0" smtClean="0" baseline="-13227" sz="1575" spc="-44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due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baseline="-12345" sz="1350" spc="0" i="1">
                <a:latin typeface="Times New Roman"/>
                <a:cs typeface="Times New Roman"/>
              </a:rPr>
              <a:t>E </a:t>
            </a:r>
            <a:r>
              <a:rPr dirty="0" smtClean="0" baseline="-12345" sz="1350" spc="6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7185914"/>
            <a:ext cx="29089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 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71625" y="1971712"/>
            <a:ext cx="1953065" cy="11714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352925" y="2038402"/>
            <a:ext cx="2076303" cy="10571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089404" y="3182111"/>
            <a:ext cx="574548" cy="2545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927091" y="3134867"/>
            <a:ext cx="574548" cy="2545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870203" y="3392423"/>
            <a:ext cx="3183636" cy="4160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254048" y="3172079"/>
            <a:ext cx="2477135" cy="603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259715">
              <a:lnSpc>
                <a:spcPct val="1000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ig. 3</a:t>
            </a:r>
            <a:endParaRPr sz="1200">
              <a:latin typeface="Times New Roman"/>
              <a:cs typeface="Times New Roman"/>
            </a:endParaRPr>
          </a:p>
          <a:p>
            <a:pPr marL="628015" marR="12700" indent="-615950">
              <a:lnSpc>
                <a:spcPct val="110000"/>
              </a:lnSpc>
              <a:spcBef>
                <a:spcPts val="45"/>
              </a:spcBef>
            </a:pPr>
            <a:r>
              <a:rPr dirty="0" smtClean="0" sz="1200" i="1">
                <a:latin typeface="Times New Roman"/>
                <a:cs typeface="Times New Roman"/>
              </a:rPr>
              <a:t>D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ter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ining the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ff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 of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Cc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on the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lo</a:t>
            </a:r>
            <a:r>
              <a:rPr dirty="0" smtClean="0" sz="1200" spc="5" i="1">
                <a:latin typeface="Times New Roman"/>
                <a:cs typeface="Times New Roman"/>
              </a:rPr>
              <a:t>w</a:t>
            </a:r>
            <a:r>
              <a:rPr dirty="0" smtClean="0" sz="1200" spc="0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 frequ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sponse.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89247" y="3363467"/>
            <a:ext cx="3232404" cy="2453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130166" y="3124834"/>
            <a:ext cx="2759075" cy="4305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889000">
              <a:lnSpc>
                <a:spcPct val="1000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ig. 4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mtClean="0" sz="1200" i="1">
                <a:latin typeface="Times New Roman"/>
                <a:cs typeface="Times New Roman"/>
              </a:rPr>
              <a:t>Lo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aliz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d ac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quival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nt </a:t>
            </a:r>
            <a:r>
              <a:rPr dirty="0" smtClean="0" sz="1200" spc="15" i="1">
                <a:latin typeface="Times New Roman"/>
                <a:cs typeface="Times New Roman"/>
              </a:rPr>
              <a:t>f</a:t>
            </a:r>
            <a:r>
              <a:rPr dirty="0" smtClean="0" sz="1200" spc="0" i="1">
                <a:latin typeface="Times New Roman"/>
                <a:cs typeface="Times New Roman"/>
              </a:rPr>
              <a:t>or </a:t>
            </a:r>
            <a:r>
              <a:rPr dirty="0" smtClean="0" sz="1200" spc="5" i="1">
                <a:latin typeface="Times New Roman"/>
                <a:cs typeface="Times New Roman"/>
              </a:rPr>
              <a:t>C</a:t>
            </a:r>
            <a:r>
              <a:rPr dirty="0" smtClean="0" baseline="-10416" sz="1200" spc="0" i="1">
                <a:latin typeface="Times New Roman"/>
                <a:cs typeface="Times New Roman"/>
              </a:rPr>
              <a:t>C </a:t>
            </a:r>
            <a:r>
              <a:rPr dirty="0" smtClean="0" baseline="-10416" sz="1200" spc="-15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w</a:t>
            </a:r>
            <a:r>
              <a:rPr dirty="0" smtClean="0" sz="1200" spc="-10" i="1">
                <a:latin typeface="Times New Roman"/>
                <a:cs typeface="Times New Roman"/>
              </a:rPr>
              <a:t>i</a:t>
            </a:r>
            <a:r>
              <a:rPr dirty="0" smtClean="0" sz="1200" spc="0" i="1">
                <a:latin typeface="Times New Roman"/>
                <a:cs typeface="Times New Roman"/>
              </a:rPr>
              <a:t>th Vi =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0V.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14625" y="5325745"/>
            <a:ext cx="1428814" cy="48565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838700" y="5412107"/>
            <a:ext cx="921459" cy="31447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733675" y="6617973"/>
            <a:ext cx="1160385" cy="47612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829175" y="6628769"/>
            <a:ext cx="1693880" cy="51448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733675" y="7647287"/>
            <a:ext cx="1393707" cy="5150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b="1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HUSSEIN</dc:creator>
  <dcterms:created xsi:type="dcterms:W3CDTF">2018-11-13T16:59:44Z</dcterms:created>
  <dcterms:modified xsi:type="dcterms:W3CDTF">2018-11-13T16:59:44Z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